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handoutMasterIdLst>
    <p:handoutMasterId r:id="rId7"/>
  </p:handoutMasterIdLst>
  <p:sldIdLst>
    <p:sldId id="271" r:id="rId5"/>
    <p:sldId id="272" r:id="rId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2122"/>
    <a:srgbClr val="FEDC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9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45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7B25C5-7578-4BB0-A64B-460C56928A1E}" type="datetimeFigureOut">
              <a:rPr lang="uk-UA" smtClean="0"/>
              <a:t>30.01.2025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DC2322-6972-4806-AD68-58165845C5B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985680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7" y="0"/>
            <a:ext cx="9138925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6038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0" y="0"/>
            <a:ext cx="9135879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912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7" y="0"/>
            <a:ext cx="9138925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8250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7" y="0"/>
            <a:ext cx="9138925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635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7" y="0"/>
            <a:ext cx="9138925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116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0" y="0"/>
            <a:ext cx="9135879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6977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7" y="0"/>
            <a:ext cx="9138925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27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806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2029E-E3A8-4204-BDEE-0798EB9DD63B}" type="datetimeFigureOut">
              <a:rPr lang="uk-UA" smtClean="0"/>
              <a:t>30.01.2025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0D4FE4-04C3-4447-A1BC-794AC5E9B3E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9336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8" r:id="rId7"/>
    <p:sldLayoutId id="2147483667" r:id="rId8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07635" y="82919"/>
            <a:ext cx="76332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Vinnytsia Sans" panose="00000500000000000000" pitchFamily="50" charset="0"/>
              </a:rPr>
              <a:t>ОСНОВНІ ПІДСУМКИ РОБОТИ ЗА 2023 РІК</a:t>
            </a:r>
            <a:endParaRPr lang="uk-UA" sz="2800" b="1" dirty="0">
              <a:latin typeface="Vinnytsia Sans" panose="00000500000000000000" pitchFamily="50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92998" y="650371"/>
            <a:ext cx="2302271" cy="1200329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eaLnBrk="0" hangingPunct="0"/>
            <a:r>
              <a:rPr lang="uk-UA" sz="1200" b="1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Заходами «Програми «Місто молодих» на 2021-2023 роки» у 2023 році залучено 11050 осіб</a:t>
            </a:r>
            <a:endParaRPr lang="uk-UA" sz="1200" b="1" dirty="0">
              <a:solidFill>
                <a:schemeClr val="tx1"/>
              </a:solidFill>
              <a:latin typeface="Vinnytsia Sans" panose="00000500000000000000" pitchFamily="50" charset="0"/>
            </a:endParaRPr>
          </a:p>
          <a:p>
            <a:pPr algn="ctr" eaLnBrk="0" hangingPunct="0"/>
            <a:r>
              <a:rPr lang="uk-UA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64709" y="650371"/>
            <a:ext cx="2092226" cy="1461939"/>
          </a:xfrm>
          <a:prstGeom prst="rect">
            <a:avLst/>
          </a:pr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eaLnBrk="0" hangingPunct="0"/>
            <a:r>
              <a:rPr lang="uk-UA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Проведено 6 міських </a:t>
            </a:r>
            <a:r>
              <a:rPr lang="uk-UA" sz="1100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оздоровчо</a:t>
            </a:r>
            <a:r>
              <a:rPr lang="uk-UA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-спортивних заходів, спрямованих на підтримку здорового способу життя</a:t>
            </a:r>
          </a:p>
          <a:p>
            <a:pPr algn="ctr" eaLnBrk="0" hangingPunct="0"/>
            <a:r>
              <a:rPr lang="uk-UA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(В 2022 році було проведено </a:t>
            </a:r>
          </a:p>
          <a:p>
            <a:pPr algn="ctr" eaLnBrk="0" hangingPunct="0"/>
            <a:r>
              <a:rPr lang="uk-UA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6 заходів</a:t>
            </a:r>
            <a:r>
              <a:rPr lang="uk-UA" sz="1200" dirty="0">
                <a:solidFill>
                  <a:schemeClr val="tx1"/>
                </a:solidFill>
                <a:latin typeface="Vinnytsia Sans" panose="00000500000000000000" pitchFamily="50" charset="0"/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4155" y="3544757"/>
            <a:ext cx="2531750" cy="1446550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eaLnBrk="0" hangingPunct="0"/>
            <a:r>
              <a:rPr lang="uk-UA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Організовано 35 суспільно корисних заходів та акцій для підлітків та молоді в місцях масового відпочинку вінничан та за місцем проживання</a:t>
            </a:r>
          </a:p>
          <a:p>
            <a:pPr algn="ctr" eaLnBrk="0" hangingPunct="0"/>
            <a:r>
              <a:rPr lang="uk-UA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(В 2022 році було організовано 38 заходів)</a:t>
            </a:r>
          </a:p>
        </p:txBody>
      </p:sp>
      <p:grpSp>
        <p:nvGrpSpPr>
          <p:cNvPr id="8" name="Group 10"/>
          <p:cNvGrpSpPr>
            <a:grpSpLocks/>
          </p:cNvGrpSpPr>
          <p:nvPr/>
        </p:nvGrpSpPr>
        <p:grpSpPr bwMode="auto">
          <a:xfrm>
            <a:off x="3726272" y="2153908"/>
            <a:ext cx="2571916" cy="1148079"/>
            <a:chOff x="1997" y="1314"/>
            <a:chExt cx="1889" cy="1009"/>
          </a:xfrm>
        </p:grpSpPr>
        <p:sp>
          <p:nvSpPr>
            <p:cNvPr id="12" name="Oval 16"/>
            <p:cNvSpPr>
              <a:spLocks noChangeArrowheads="1"/>
            </p:cNvSpPr>
            <p:nvPr/>
          </p:nvSpPr>
          <p:spPr bwMode="gray">
            <a:xfrm>
              <a:off x="2125" y="1327"/>
              <a:ext cx="1570" cy="770"/>
            </a:xfrm>
            <a:prstGeom prst="ellipse">
              <a:avLst/>
            </a:prstGeom>
            <a:gradFill rotWithShape="1">
              <a:gsLst>
                <a:gs pos="0">
                  <a:srgbClr val="4F81BD">
                    <a:gamma/>
                    <a:shade val="79216"/>
                    <a:invGamma/>
                  </a:srgbClr>
                </a:gs>
                <a:gs pos="100000">
                  <a:srgbClr val="4F81BD">
                    <a:alpha val="48000"/>
                  </a:srgbClr>
                </a:gs>
              </a:gsLst>
              <a:lin ang="2700000" scaled="1"/>
            </a:gra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uk-UA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grpSp>
          <p:nvGrpSpPr>
            <p:cNvPr id="9" name="Group 11"/>
            <p:cNvGrpSpPr>
              <a:grpSpLocks/>
            </p:cNvGrpSpPr>
            <p:nvPr/>
          </p:nvGrpSpPr>
          <p:grpSpPr bwMode="auto">
            <a:xfrm>
              <a:off x="1997" y="1404"/>
              <a:ext cx="1889" cy="919"/>
              <a:chOff x="1973" y="1027"/>
              <a:chExt cx="1926" cy="937"/>
            </a:xfrm>
          </p:grpSpPr>
          <p:sp>
            <p:nvSpPr>
              <p:cNvPr id="14" name="Oval 12"/>
              <p:cNvSpPr>
                <a:spLocks noChangeArrowheads="1"/>
              </p:cNvSpPr>
              <p:nvPr/>
            </p:nvSpPr>
            <p:spPr bwMode="gray">
              <a:xfrm>
                <a:off x="1994" y="105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rgbClr val="0000FF"/>
                  </a:gs>
                  <a:gs pos="100000">
                    <a:srgbClr val="0000FF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uk-UA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5" name="Oval 13"/>
              <p:cNvSpPr>
                <a:spLocks noChangeArrowheads="1"/>
              </p:cNvSpPr>
              <p:nvPr/>
            </p:nvSpPr>
            <p:spPr bwMode="gray">
              <a:xfrm>
                <a:off x="1973" y="1027"/>
                <a:ext cx="1905" cy="784"/>
              </a:xfrm>
              <a:prstGeom prst="ellipse">
                <a:avLst/>
              </a:prstGeom>
              <a:gradFill rotWithShape="1">
                <a:gsLst>
                  <a:gs pos="0">
                    <a:srgbClr val="0000FF">
                      <a:gamma/>
                      <a:tint val="44314"/>
                      <a:invGamma/>
                    </a:srgbClr>
                  </a:gs>
                  <a:gs pos="100000">
                    <a:srgbClr val="0000FF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uk-UA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0" name="Oval 14"/>
            <p:cNvSpPr>
              <a:spLocks noChangeArrowheads="1"/>
            </p:cNvSpPr>
            <p:nvPr/>
          </p:nvSpPr>
          <p:spPr bwMode="gray">
            <a:xfrm>
              <a:off x="2086" y="1314"/>
              <a:ext cx="1691" cy="845"/>
            </a:xfrm>
            <a:prstGeom prst="ellipse">
              <a:avLst/>
            </a:prstGeom>
            <a:gradFill rotWithShape="1">
              <a:gsLst>
                <a:gs pos="0">
                  <a:srgbClr val="4F81BD">
                    <a:gamma/>
                    <a:shade val="46275"/>
                    <a:invGamma/>
                  </a:srgbClr>
                </a:gs>
                <a:gs pos="100000">
                  <a:srgbClr val="4F81BD"/>
                </a:gs>
              </a:gsLst>
              <a:lin ang="2700000" scaled="1"/>
            </a:gra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uk-UA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Oval 15"/>
            <p:cNvSpPr>
              <a:spLocks noChangeArrowheads="1"/>
            </p:cNvSpPr>
            <p:nvPr/>
          </p:nvSpPr>
          <p:spPr bwMode="gray">
            <a:xfrm>
              <a:off x="2108" y="1319"/>
              <a:ext cx="1650" cy="824"/>
            </a:xfrm>
            <a:prstGeom prst="ellipse">
              <a:avLst/>
            </a:prstGeom>
            <a:gradFill rotWithShape="1">
              <a:gsLst>
                <a:gs pos="0">
                  <a:srgbClr val="4F81BD">
                    <a:alpha val="0"/>
                  </a:srgbClr>
                </a:gs>
                <a:gs pos="100000">
                  <a:srgbClr val="4F81BD">
                    <a:gamma/>
                    <a:tint val="34902"/>
                    <a:invGamma/>
                  </a:srgbClr>
                </a:gs>
              </a:gsLst>
              <a:lin ang="2700000" scaled="1"/>
            </a:gra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uk-UA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16" name="Text Box 41"/>
          <p:cNvSpPr txBox="1">
            <a:spLocks noChangeArrowheads="1"/>
          </p:cNvSpPr>
          <p:nvPr/>
        </p:nvSpPr>
        <p:spPr bwMode="gray">
          <a:xfrm>
            <a:off x="3253602" y="2515686"/>
            <a:ext cx="3614868" cy="338554"/>
          </a:xfrm>
          <a:prstGeom prst="rect">
            <a:avLst/>
          </a:prstGeom>
          <a:noFill/>
          <a:ln>
            <a:noFill/>
          </a:ln>
          <a:effectLst>
            <a:outerShdw dist="28398" dir="1593903" algn="ctr" rotWithShape="0">
              <a:srgbClr val="1C1C1C"/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73725"/>
                        <a:invGamma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nnytsia Sans" panose="00000500000000000000" pitchFamily="50" charset="0"/>
              </a:rPr>
              <a:t>Молодіжна політика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5241" y="2097724"/>
            <a:ext cx="644757" cy="43669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6355132" y="668468"/>
            <a:ext cx="2627351" cy="4324261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eaLnBrk="0" hangingPunct="0"/>
            <a:r>
              <a:rPr lang="uk-UA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У 2023 році:</a:t>
            </a:r>
          </a:p>
          <a:p>
            <a:pPr marL="171450" indent="-171450" eaLnBrk="0" hangingPunct="0">
              <a:buFontTx/>
              <a:buChar char="-"/>
            </a:pPr>
            <a:r>
              <a:rPr lang="ru-RU" sz="1100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відкрито</a:t>
            </a:r>
            <a:r>
              <a:rPr lang="ru-RU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підліткові</a:t>
            </a:r>
            <a:r>
              <a:rPr lang="ru-RU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 клуби в </a:t>
            </a:r>
            <a:r>
              <a:rPr lang="uk-UA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с.Вінницькі Хутори та </a:t>
            </a:r>
            <a:r>
              <a:rPr lang="uk-UA" sz="1100" dirty="0" err="1">
                <a:solidFill>
                  <a:schemeClr val="tx1"/>
                </a:solidFill>
                <a:latin typeface="Vinnytsia Sans" panose="00000500000000000000" pitchFamily="50" charset="0"/>
              </a:rPr>
              <a:t>с.Десна</a:t>
            </a:r>
            <a:r>
              <a:rPr lang="uk-UA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 (працюють гуртки </a:t>
            </a:r>
            <a:r>
              <a:rPr lang="ru-RU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за </a:t>
            </a:r>
            <a:r>
              <a:rPr lang="uk-UA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напрямками </a:t>
            </a:r>
            <a:r>
              <a:rPr lang="uk-UA" sz="1100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дошколярик</a:t>
            </a:r>
            <a:r>
              <a:rPr lang="uk-UA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 та творча майстерня);</a:t>
            </a:r>
          </a:p>
          <a:p>
            <a:pPr marL="171450" indent="-171450" eaLnBrk="0" hangingPunct="0">
              <a:buFontTx/>
              <a:buChar char="-"/>
            </a:pPr>
            <a:r>
              <a:rPr lang="uk-UA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проведено капітальний ремонт приміщення підліткового клубу за </a:t>
            </a:r>
            <a:r>
              <a:rPr lang="uk-UA" sz="1100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адресою</a:t>
            </a:r>
            <a:r>
              <a:rPr lang="uk-UA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 </a:t>
            </a:r>
            <a:r>
              <a:rPr lang="uk-UA" sz="1100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вул.Соняшникова</a:t>
            </a:r>
            <a:r>
              <a:rPr lang="uk-UA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, 5;</a:t>
            </a:r>
          </a:p>
          <a:p>
            <a:pPr marL="171450" indent="-171450" eaLnBrk="0" hangingPunct="0">
              <a:buFontTx/>
              <a:buChar char="-"/>
            </a:pPr>
            <a:r>
              <a:rPr lang="uk-UA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з 1 листопада створено відділ психологічної підтримки для дітей, підлітків, молоді та їх батьків;</a:t>
            </a:r>
          </a:p>
          <a:p>
            <a:pPr marL="171450" indent="-171450" eaLnBrk="0" hangingPunct="0">
              <a:buFontTx/>
              <a:buChar char="-"/>
            </a:pPr>
            <a:r>
              <a:rPr lang="uk-UA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забезпечено функціонування 8 «Пунктів незламності»</a:t>
            </a:r>
            <a:r>
              <a:rPr lang="ru-RU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:</a:t>
            </a:r>
          </a:p>
          <a:p>
            <a:pPr marL="171450" indent="-171450" eaLnBrk="0" hangingPunct="0">
              <a:buFont typeface="Wingdings" panose="05000000000000000000" pitchFamily="2" charset="2"/>
              <a:buChar char="§"/>
            </a:pPr>
            <a:r>
              <a:rPr lang="ru-RU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-</a:t>
            </a:r>
            <a:r>
              <a:rPr lang="ru-RU" sz="1100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вул</a:t>
            </a:r>
            <a:r>
              <a:rPr lang="ru-RU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. </a:t>
            </a:r>
            <a:r>
              <a:rPr lang="ru-RU" sz="1100" dirty="0" err="1">
                <a:solidFill>
                  <a:schemeClr val="tx1"/>
                </a:solidFill>
                <a:latin typeface="Vinnytsia Sans" panose="00000500000000000000" pitchFamily="50" charset="0"/>
              </a:rPr>
              <a:t>Соборна</a:t>
            </a:r>
            <a:r>
              <a:rPr lang="ru-RU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, 91;</a:t>
            </a:r>
          </a:p>
          <a:p>
            <a:pPr marL="171450" indent="-171450" eaLnBrk="0" hangingPunct="0">
              <a:buFont typeface="Wingdings" panose="05000000000000000000" pitchFamily="2" charset="2"/>
              <a:buChar char="§"/>
            </a:pPr>
            <a:r>
              <a:rPr lang="ru-RU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-</a:t>
            </a:r>
            <a:r>
              <a:rPr lang="ru-RU" sz="1100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вул</a:t>
            </a:r>
            <a:r>
              <a:rPr lang="ru-RU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. Стельмаха, 25;</a:t>
            </a:r>
          </a:p>
          <a:p>
            <a:pPr marL="171450" indent="-171450" eaLnBrk="0" hangingPunct="0">
              <a:buFont typeface="Wingdings" panose="05000000000000000000" pitchFamily="2" charset="2"/>
              <a:buChar char="§"/>
            </a:pPr>
            <a:r>
              <a:rPr lang="ru-RU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-</a:t>
            </a:r>
            <a:r>
              <a:rPr lang="ru-RU" sz="1100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вул</a:t>
            </a:r>
            <a:r>
              <a:rPr lang="ru-RU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. </a:t>
            </a:r>
            <a:r>
              <a:rPr lang="ru-RU" sz="1100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Космонавтів</a:t>
            </a:r>
            <a:r>
              <a:rPr lang="ru-RU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, 58;</a:t>
            </a:r>
          </a:p>
          <a:p>
            <a:pPr marL="171450" indent="-171450" eaLnBrk="0" hangingPunct="0">
              <a:buFont typeface="Wingdings" panose="05000000000000000000" pitchFamily="2" charset="2"/>
              <a:buChar char="§"/>
            </a:pPr>
            <a:r>
              <a:rPr lang="ru-RU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-</a:t>
            </a:r>
            <a:r>
              <a:rPr lang="ru-RU" sz="1100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вул</a:t>
            </a:r>
            <a:r>
              <a:rPr lang="ru-RU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. </a:t>
            </a:r>
            <a:r>
              <a:rPr lang="ru-RU" sz="1100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Волошкова</a:t>
            </a:r>
            <a:r>
              <a:rPr lang="ru-RU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, 8;</a:t>
            </a:r>
          </a:p>
          <a:p>
            <a:pPr marL="171450" indent="-171450" eaLnBrk="0" hangingPunct="0">
              <a:buFont typeface="Wingdings" panose="05000000000000000000" pitchFamily="2" charset="2"/>
              <a:buChar char="§"/>
            </a:pPr>
            <a:r>
              <a:rPr lang="ru-RU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-</a:t>
            </a:r>
            <a:r>
              <a:rPr lang="ru-RU" sz="1100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вул</a:t>
            </a:r>
            <a:r>
              <a:rPr lang="ru-RU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. Д. </a:t>
            </a:r>
            <a:r>
              <a:rPr lang="ru-RU" sz="1100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Нечая</a:t>
            </a:r>
            <a:r>
              <a:rPr lang="ru-RU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, 77А;</a:t>
            </a:r>
          </a:p>
          <a:p>
            <a:pPr marL="171450" indent="-171450" eaLnBrk="0" hangingPunct="0">
              <a:buFont typeface="Wingdings" panose="05000000000000000000" pitchFamily="2" charset="2"/>
              <a:buChar char="§"/>
            </a:pPr>
            <a:r>
              <a:rPr lang="ru-RU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-</a:t>
            </a:r>
            <a:r>
              <a:rPr lang="ru-RU" sz="1100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вул</a:t>
            </a:r>
            <a:r>
              <a:rPr lang="ru-RU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. </a:t>
            </a:r>
            <a:r>
              <a:rPr lang="ru-RU" sz="1100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Привокзальна</a:t>
            </a:r>
            <a:r>
              <a:rPr lang="ru-RU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, 2/1;</a:t>
            </a:r>
          </a:p>
          <a:p>
            <a:pPr marL="171450" indent="-171450" eaLnBrk="0" hangingPunct="0">
              <a:buFont typeface="Wingdings" panose="05000000000000000000" pitchFamily="2" charset="2"/>
              <a:buChar char="§"/>
            </a:pPr>
            <a:r>
              <a:rPr lang="ru-RU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-</a:t>
            </a:r>
            <a:r>
              <a:rPr lang="ru-RU" sz="1100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вул</a:t>
            </a:r>
            <a:r>
              <a:rPr lang="ru-RU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. </a:t>
            </a:r>
            <a:r>
              <a:rPr lang="ru-RU" sz="1100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Магістратська</a:t>
            </a:r>
            <a:r>
              <a:rPr lang="ru-RU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, 80;</a:t>
            </a:r>
          </a:p>
          <a:p>
            <a:pPr marL="171450" indent="-171450" eaLnBrk="0" hangingPunct="0">
              <a:buFont typeface="Wingdings" panose="05000000000000000000" pitchFamily="2" charset="2"/>
              <a:buChar char="§"/>
            </a:pPr>
            <a:r>
              <a:rPr lang="ru-RU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-</a:t>
            </a:r>
            <a:r>
              <a:rPr lang="ru-RU" sz="1100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вул</a:t>
            </a:r>
            <a:r>
              <a:rPr lang="ru-RU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. </a:t>
            </a:r>
            <a:r>
              <a:rPr lang="ru-RU" sz="1100" dirty="0" err="1">
                <a:solidFill>
                  <a:schemeClr val="tx1"/>
                </a:solidFill>
                <a:latin typeface="Vinnytsia Sans" panose="00000500000000000000" pitchFamily="50" charset="0"/>
              </a:rPr>
              <a:t>Чайковського</a:t>
            </a:r>
            <a:r>
              <a:rPr lang="ru-RU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, 15б.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49560" y="3544757"/>
            <a:ext cx="2101691" cy="1446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eaLnBrk="0" hangingPunct="0"/>
            <a:r>
              <a:rPr lang="uk-UA" sz="1100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Освітньо</a:t>
            </a:r>
            <a:r>
              <a:rPr lang="uk-UA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-виховними та програмами КЗ «Центр підліткових клубів за місцем проживання» охоплено близько </a:t>
            </a:r>
            <a:r>
              <a:rPr lang="uk-UA" sz="11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26802 особи</a:t>
            </a:r>
            <a:endParaRPr lang="uk-UA" sz="1100" dirty="0">
              <a:solidFill>
                <a:schemeClr val="tx1"/>
              </a:solidFill>
              <a:latin typeface="Vinnytsia Sans" panose="00000500000000000000" pitchFamily="50" charset="0"/>
            </a:endParaRPr>
          </a:p>
          <a:p>
            <a:pPr algn="ctr" eaLnBrk="0" hangingPunct="0"/>
            <a:r>
              <a:rPr lang="uk-UA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 (В 202</a:t>
            </a:r>
            <a:r>
              <a:rPr lang="en-US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2</a:t>
            </a:r>
            <a:r>
              <a:rPr lang="uk-UA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 році було охоплено </a:t>
            </a:r>
            <a:r>
              <a:rPr lang="en-US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25482</a:t>
            </a:r>
            <a:r>
              <a:rPr lang="uk-UA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 особи)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464709" y="2414909"/>
            <a:ext cx="1853553" cy="769441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eaLnBrk="0" hangingPunct="0"/>
            <a:r>
              <a:rPr lang="uk-UA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Затверджено Програму «Місто молодих» на 2024-2026 роки</a:t>
            </a:r>
          </a:p>
        </p:txBody>
      </p:sp>
      <p:sp>
        <p:nvSpPr>
          <p:cNvPr id="21" name="Freeform 7"/>
          <p:cNvSpPr>
            <a:spLocks/>
          </p:cNvSpPr>
          <p:nvPr/>
        </p:nvSpPr>
        <p:spPr bwMode="gray">
          <a:xfrm rot="16200000">
            <a:off x="5187013" y="3108808"/>
            <a:ext cx="369129" cy="494643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rgbClr val="9CB86E"/>
              </a:gs>
              <a:gs pos="100000">
                <a:srgbClr val="156B13"/>
              </a:gs>
            </a:gsLst>
            <a:lin ang="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A06C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3" name="Freeform 7"/>
          <p:cNvSpPr>
            <a:spLocks/>
          </p:cNvSpPr>
          <p:nvPr/>
        </p:nvSpPr>
        <p:spPr bwMode="gray">
          <a:xfrm rot="3021231">
            <a:off x="3355750" y="2071862"/>
            <a:ext cx="1123322" cy="295830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rgbClr val="9CB86E"/>
              </a:gs>
              <a:gs pos="100000">
                <a:srgbClr val="156B13"/>
              </a:gs>
            </a:gsLst>
            <a:lin ang="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A06C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4" name="Freeform 7"/>
          <p:cNvSpPr>
            <a:spLocks/>
          </p:cNvSpPr>
          <p:nvPr/>
        </p:nvSpPr>
        <p:spPr bwMode="gray">
          <a:xfrm rot="6951596">
            <a:off x="4702697" y="1804944"/>
            <a:ext cx="495778" cy="401147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rgbClr val="9CB86E"/>
              </a:gs>
              <a:gs pos="100000">
                <a:srgbClr val="156B13"/>
              </a:gs>
            </a:gsLst>
            <a:lin ang="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A06C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5" name="Freeform 7"/>
          <p:cNvSpPr>
            <a:spLocks/>
          </p:cNvSpPr>
          <p:nvPr/>
        </p:nvSpPr>
        <p:spPr bwMode="gray">
          <a:xfrm rot="19831051">
            <a:off x="3347429" y="3023746"/>
            <a:ext cx="636021" cy="482455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rgbClr val="9BBB59">
                  <a:lumMod val="40000"/>
                  <a:lumOff val="60000"/>
                </a:srgbClr>
              </a:gs>
              <a:gs pos="50000">
                <a:srgbClr val="9CB86E"/>
              </a:gs>
              <a:gs pos="100000">
                <a:srgbClr val="156B13"/>
              </a:gs>
            </a:gsLst>
            <a:lin ang="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A06C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7" name="Freeform 7"/>
          <p:cNvSpPr>
            <a:spLocks/>
          </p:cNvSpPr>
          <p:nvPr/>
        </p:nvSpPr>
        <p:spPr bwMode="gray">
          <a:xfrm rot="658524">
            <a:off x="3396567" y="2502808"/>
            <a:ext cx="510442" cy="401147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rgbClr val="9CB86E"/>
              </a:gs>
              <a:gs pos="100000">
                <a:srgbClr val="156B13"/>
              </a:gs>
            </a:gsLst>
            <a:lin ang="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A06C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87819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14939" y="154281"/>
            <a:ext cx="76332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Vinnytsia Sans" panose="00000500000000000000" pitchFamily="50" charset="0"/>
              </a:rPr>
              <a:t>ОСНОВНІ ПІДСУМКИ РОБОТИ ЗА 2023 РІК</a:t>
            </a:r>
            <a:endParaRPr lang="uk-UA" sz="2800" b="1" dirty="0">
              <a:latin typeface="Vinnytsia Sans" panose="00000500000000000000" pitchFamily="50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35200" y="729841"/>
            <a:ext cx="3320625" cy="1200329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eaLnBrk="0" hangingPunct="0"/>
            <a:r>
              <a:rPr lang="uk-UA" sz="1200" b="1" dirty="0">
                <a:solidFill>
                  <a:schemeClr val="tx1"/>
                </a:solidFill>
                <a:latin typeface="Vinnytsia Sans" panose="00000500000000000000" pitchFamily="50" charset="0"/>
              </a:rPr>
              <a:t>Заходами «Комплексної програми національно-патріотичного виховання дітей та молоді Вінницької міської територіальної громади на 2021-2023 роки» у 2023 році залучено 10070 осіб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951610" y="1951761"/>
            <a:ext cx="1962834" cy="1277273"/>
          </a:xfrm>
          <a:prstGeom prst="rect">
            <a:avLst/>
          </a:prstGeom>
          <a:solidFill>
            <a:srgbClr val="7030A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eaLnBrk="0" hangingPunct="0"/>
            <a:r>
              <a:rPr lang="uk-UA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З метою формування української громадянської ідентичності  проведено 4 заходи до яких було залучено 9300 осіб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021892" y="3668122"/>
            <a:ext cx="2733933" cy="1292662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eaLnBrk="0" hangingPunct="0"/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Проведено 7 заходів спрямованих на підтримку </a:t>
            </a:r>
            <a:r>
              <a:rPr lang="ru-RU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та співпрацю органів місцевого самоврядування з інститутами громадянського суспільства щодо національно-патріотичного </a:t>
            </a:r>
            <a:r>
              <a:rPr lang="uk-UA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виховання </a:t>
            </a:r>
          </a:p>
        </p:txBody>
      </p:sp>
      <p:grpSp>
        <p:nvGrpSpPr>
          <p:cNvPr id="8" name="Group 10"/>
          <p:cNvGrpSpPr>
            <a:grpSpLocks/>
          </p:cNvGrpSpPr>
          <p:nvPr/>
        </p:nvGrpSpPr>
        <p:grpSpPr bwMode="auto">
          <a:xfrm>
            <a:off x="3831581" y="2288774"/>
            <a:ext cx="2571916" cy="1148079"/>
            <a:chOff x="1997" y="1314"/>
            <a:chExt cx="1889" cy="1009"/>
          </a:xfrm>
        </p:grpSpPr>
        <p:sp>
          <p:nvSpPr>
            <p:cNvPr id="12" name="Oval 16"/>
            <p:cNvSpPr>
              <a:spLocks noChangeArrowheads="1"/>
            </p:cNvSpPr>
            <p:nvPr/>
          </p:nvSpPr>
          <p:spPr bwMode="gray">
            <a:xfrm>
              <a:off x="2125" y="1327"/>
              <a:ext cx="1570" cy="770"/>
            </a:xfrm>
            <a:prstGeom prst="ellipse">
              <a:avLst/>
            </a:prstGeom>
            <a:gradFill rotWithShape="1">
              <a:gsLst>
                <a:gs pos="0">
                  <a:srgbClr val="4F81BD">
                    <a:gamma/>
                    <a:shade val="79216"/>
                    <a:invGamma/>
                  </a:srgbClr>
                </a:gs>
                <a:gs pos="100000">
                  <a:srgbClr val="4F81BD">
                    <a:alpha val="48000"/>
                  </a:srgbClr>
                </a:gs>
              </a:gsLst>
              <a:lin ang="2700000" scaled="1"/>
            </a:gra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uk-UA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grpSp>
          <p:nvGrpSpPr>
            <p:cNvPr id="9" name="Group 11"/>
            <p:cNvGrpSpPr>
              <a:grpSpLocks/>
            </p:cNvGrpSpPr>
            <p:nvPr/>
          </p:nvGrpSpPr>
          <p:grpSpPr bwMode="auto">
            <a:xfrm>
              <a:off x="1997" y="1404"/>
              <a:ext cx="1889" cy="919"/>
              <a:chOff x="1973" y="1027"/>
              <a:chExt cx="1926" cy="937"/>
            </a:xfrm>
          </p:grpSpPr>
          <p:sp>
            <p:nvSpPr>
              <p:cNvPr id="14" name="Oval 12"/>
              <p:cNvSpPr>
                <a:spLocks noChangeArrowheads="1"/>
              </p:cNvSpPr>
              <p:nvPr/>
            </p:nvSpPr>
            <p:spPr bwMode="gray">
              <a:xfrm>
                <a:off x="1994" y="105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rgbClr val="0000FF"/>
                  </a:gs>
                  <a:gs pos="100000">
                    <a:srgbClr val="0000FF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uk-UA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5" name="Oval 13"/>
              <p:cNvSpPr>
                <a:spLocks noChangeArrowheads="1"/>
              </p:cNvSpPr>
              <p:nvPr/>
            </p:nvSpPr>
            <p:spPr bwMode="gray">
              <a:xfrm>
                <a:off x="1973" y="1027"/>
                <a:ext cx="1905" cy="784"/>
              </a:xfrm>
              <a:prstGeom prst="ellipse">
                <a:avLst/>
              </a:prstGeom>
              <a:gradFill rotWithShape="1">
                <a:gsLst>
                  <a:gs pos="0">
                    <a:srgbClr val="0000FF">
                      <a:gamma/>
                      <a:tint val="44314"/>
                      <a:invGamma/>
                    </a:srgbClr>
                  </a:gs>
                  <a:gs pos="100000">
                    <a:srgbClr val="0000FF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uk-UA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0" name="Oval 14"/>
            <p:cNvSpPr>
              <a:spLocks noChangeArrowheads="1"/>
            </p:cNvSpPr>
            <p:nvPr/>
          </p:nvSpPr>
          <p:spPr bwMode="gray">
            <a:xfrm>
              <a:off x="2086" y="1314"/>
              <a:ext cx="1691" cy="845"/>
            </a:xfrm>
            <a:prstGeom prst="ellipse">
              <a:avLst/>
            </a:prstGeom>
            <a:gradFill rotWithShape="1">
              <a:gsLst>
                <a:gs pos="0">
                  <a:srgbClr val="4F81BD">
                    <a:gamma/>
                    <a:shade val="46275"/>
                    <a:invGamma/>
                  </a:srgbClr>
                </a:gs>
                <a:gs pos="100000">
                  <a:srgbClr val="4F81BD"/>
                </a:gs>
              </a:gsLst>
              <a:lin ang="2700000" scaled="1"/>
            </a:gra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uk-UA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Oval 15"/>
            <p:cNvSpPr>
              <a:spLocks noChangeArrowheads="1"/>
            </p:cNvSpPr>
            <p:nvPr/>
          </p:nvSpPr>
          <p:spPr bwMode="gray">
            <a:xfrm>
              <a:off x="2108" y="1319"/>
              <a:ext cx="1650" cy="824"/>
            </a:xfrm>
            <a:prstGeom prst="ellipse">
              <a:avLst/>
            </a:prstGeom>
            <a:gradFill rotWithShape="1">
              <a:gsLst>
                <a:gs pos="0">
                  <a:srgbClr val="4F81BD">
                    <a:alpha val="0"/>
                  </a:srgbClr>
                </a:gs>
                <a:gs pos="100000">
                  <a:srgbClr val="4F81BD">
                    <a:gamma/>
                    <a:tint val="34902"/>
                    <a:invGamma/>
                  </a:srgbClr>
                </a:gs>
              </a:gsLst>
              <a:lin ang="2700000" scaled="1"/>
            </a:gra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uk-UA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16" name="Text Box 41"/>
          <p:cNvSpPr txBox="1">
            <a:spLocks noChangeArrowheads="1"/>
          </p:cNvSpPr>
          <p:nvPr/>
        </p:nvSpPr>
        <p:spPr bwMode="gray">
          <a:xfrm>
            <a:off x="3293239" y="2622794"/>
            <a:ext cx="3614868" cy="338554"/>
          </a:xfrm>
          <a:prstGeom prst="rect">
            <a:avLst/>
          </a:prstGeom>
          <a:noFill/>
          <a:ln>
            <a:noFill/>
          </a:ln>
          <a:effectLst>
            <a:outerShdw dist="28398" dir="1593903" algn="ctr" rotWithShape="0">
              <a:srgbClr val="1C1C1C"/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73725"/>
                        <a:invGamma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nnytsia Sans" panose="00000500000000000000" pitchFamily="50" charset="0"/>
              </a:rPr>
              <a:t>Молодіжна політика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4816" y="2177297"/>
            <a:ext cx="975074" cy="43669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415520" y="722954"/>
            <a:ext cx="1819447" cy="1123384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eaLnBrk="0" fontAlgn="b" hangingPunct="0"/>
            <a:r>
              <a:rPr lang="ru-RU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До Дня </a:t>
            </a:r>
            <a:r>
              <a:rPr lang="uk-UA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Соборності України </a:t>
            </a:r>
            <a:r>
              <a:rPr lang="ru-RU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проведено </a:t>
            </a:r>
            <a:r>
              <a:rPr lang="uk-UA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акцію «Ланцюг незламних» до якої долучись понад </a:t>
            </a:r>
            <a:r>
              <a:rPr lang="ru-RU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250 </a:t>
            </a:r>
            <a:r>
              <a:rPr lang="uk-UA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учнів та студентів</a:t>
            </a:r>
            <a:r>
              <a:rPr lang="ru-RU" sz="1200" dirty="0">
                <a:solidFill>
                  <a:schemeClr val="tx1"/>
                </a:solidFill>
                <a:latin typeface="Vinnytsia Sans" panose="00000500000000000000" pitchFamily="50" charset="0"/>
              </a:rPr>
              <a:t> </a:t>
            </a:r>
          </a:p>
        </p:txBody>
      </p:sp>
      <p:sp>
        <p:nvSpPr>
          <p:cNvPr id="20" name="Freeform 7"/>
          <p:cNvSpPr>
            <a:spLocks/>
          </p:cNvSpPr>
          <p:nvPr/>
        </p:nvSpPr>
        <p:spPr bwMode="gray">
          <a:xfrm rot="14692448">
            <a:off x="5291128" y="3144514"/>
            <a:ext cx="810414" cy="498139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rgbClr val="9CB86E"/>
              </a:gs>
              <a:gs pos="100000">
                <a:srgbClr val="156B13"/>
              </a:gs>
            </a:gsLst>
            <a:lin ang="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A06C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2" name="Freeform 7"/>
          <p:cNvSpPr>
            <a:spLocks/>
          </p:cNvSpPr>
          <p:nvPr/>
        </p:nvSpPr>
        <p:spPr bwMode="gray">
          <a:xfrm rot="17950982" flipV="1">
            <a:off x="3719994" y="3072575"/>
            <a:ext cx="720497" cy="482543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rgbClr val="9CB86E"/>
              </a:gs>
              <a:gs pos="100000">
                <a:srgbClr val="156B13"/>
              </a:gs>
            </a:gsLst>
            <a:lin ang="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A06C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3" name="Freeform 7"/>
          <p:cNvSpPr>
            <a:spLocks/>
          </p:cNvSpPr>
          <p:nvPr/>
        </p:nvSpPr>
        <p:spPr bwMode="gray">
          <a:xfrm rot="3016609">
            <a:off x="3119913" y="2092501"/>
            <a:ext cx="1007697" cy="295830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rgbClr val="9CB86E"/>
              </a:gs>
              <a:gs pos="100000">
                <a:srgbClr val="156B13"/>
              </a:gs>
            </a:gsLst>
            <a:lin ang="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A06C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4" name="Freeform 7"/>
          <p:cNvSpPr>
            <a:spLocks/>
          </p:cNvSpPr>
          <p:nvPr/>
        </p:nvSpPr>
        <p:spPr bwMode="gray">
          <a:xfrm rot="6951596">
            <a:off x="4843974" y="1890159"/>
            <a:ext cx="414138" cy="401147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rgbClr val="9CB86E"/>
              </a:gs>
              <a:gs pos="100000">
                <a:srgbClr val="156B13"/>
              </a:gs>
            </a:gsLst>
            <a:lin ang="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A06C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5" name="Freeform 7"/>
          <p:cNvSpPr>
            <a:spLocks/>
          </p:cNvSpPr>
          <p:nvPr/>
        </p:nvSpPr>
        <p:spPr bwMode="gray">
          <a:xfrm rot="3037986">
            <a:off x="3243138" y="2590251"/>
            <a:ext cx="455922" cy="482455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rgbClr val="9BBB59">
                  <a:lumMod val="40000"/>
                  <a:lumOff val="60000"/>
                </a:srgbClr>
              </a:gs>
              <a:gs pos="50000">
                <a:srgbClr val="9CB86E"/>
              </a:gs>
              <a:gs pos="100000">
                <a:srgbClr val="156B13"/>
              </a:gs>
            </a:gsLst>
            <a:lin ang="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A06C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415520" y="3185512"/>
            <a:ext cx="2481414" cy="1785104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eaLnBrk="0" fontAlgn="b" hangingPunct="0"/>
            <a:r>
              <a:rPr lang="uk-UA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З метою поліпшення національно-патріотичного виховання молоді та формування любові до своєї країни, її національних цінностей та традицій проведено 35 заходів патріотичного характеру</a:t>
            </a:r>
          </a:p>
          <a:p>
            <a:pPr algn="ctr" eaLnBrk="0" fontAlgn="b" hangingPunct="0"/>
            <a:r>
              <a:rPr lang="uk-UA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(В 2022 році було проведено</a:t>
            </a:r>
          </a:p>
          <a:p>
            <a:pPr algn="ctr" eaLnBrk="0" fontAlgn="b" hangingPunct="0"/>
            <a:r>
              <a:rPr lang="uk-UA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 50 заходів)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858477" y="722954"/>
            <a:ext cx="2055967" cy="1107996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eaLnBrk="0" hangingPunct="0"/>
            <a:r>
              <a:rPr lang="ru-RU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Проведено </a:t>
            </a:r>
            <a:r>
              <a:rPr lang="uk-UA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благодійну акцію «Від дитини </a:t>
            </a:r>
            <a:r>
              <a:rPr lang="ru-RU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до </a:t>
            </a:r>
            <a:r>
              <a:rPr lang="uk-UA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дитини». Під час якої вдалося зібрати понад </a:t>
            </a:r>
            <a:r>
              <a:rPr lang="ru-RU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три </a:t>
            </a:r>
            <a:r>
              <a:rPr lang="uk-UA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тонни вантажу для дітей </a:t>
            </a:r>
            <a:r>
              <a:rPr lang="ru-RU" sz="1100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м.Балаклія</a:t>
            </a:r>
            <a:endParaRPr lang="uk-UA" sz="1100" dirty="0">
              <a:solidFill>
                <a:schemeClr val="tx1"/>
              </a:solidFill>
              <a:latin typeface="Vinnytsia Sans" panose="00000500000000000000" pitchFamily="50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415414" y="1963220"/>
            <a:ext cx="1819447" cy="1107996"/>
          </a:xfrm>
          <a:prstGeom prst="rect">
            <a:avLst/>
          </a:prstGeom>
          <a:solidFill>
            <a:srgbClr val="0070C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eaLnBrk="0" fontAlgn="b" hangingPunct="0"/>
            <a:r>
              <a:rPr lang="uk-UA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Виготовлено та </a:t>
            </a:r>
            <a:r>
              <a:rPr lang="ru-RU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 передано </a:t>
            </a:r>
            <a:r>
              <a:rPr lang="uk-UA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Захисникам та Захисницям України більше 2000 окопних свічок</a:t>
            </a:r>
          </a:p>
        </p:txBody>
      </p:sp>
      <p:sp>
        <p:nvSpPr>
          <p:cNvPr id="29" name="Freeform 7"/>
          <p:cNvSpPr>
            <a:spLocks/>
          </p:cNvSpPr>
          <p:nvPr/>
        </p:nvSpPr>
        <p:spPr bwMode="gray">
          <a:xfrm rot="12397450">
            <a:off x="6174052" y="3065034"/>
            <a:ext cx="839436" cy="295830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rgbClr val="9CB86E"/>
              </a:gs>
              <a:gs pos="100000">
                <a:srgbClr val="156B13"/>
              </a:gs>
            </a:gsLst>
            <a:lin ang="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A06C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30" name="TextBox 29"/>
          <p:cNvSpPr txBox="1"/>
          <p:nvPr/>
        </p:nvSpPr>
        <p:spPr>
          <a:xfrm>
            <a:off x="6880783" y="3354789"/>
            <a:ext cx="2055967" cy="1615827"/>
          </a:xfrm>
          <a:prstGeom prst="rect">
            <a:avLst/>
          </a:prstGeom>
          <a:solidFill>
            <a:srgbClr val="0070C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eaLnBrk="0" fontAlgn="b" hangingPunct="0"/>
            <a:r>
              <a:rPr lang="uk-UA" sz="1100" dirty="0">
                <a:solidFill>
                  <a:schemeClr val="tx1"/>
                </a:solidFill>
                <a:latin typeface="Vinnytsia Sans" panose="00000500000000000000" pitchFamily="50" charset="0"/>
              </a:rPr>
              <a:t>Затверджено «Комплексну програму національно-патріотичного виховання дітей та молоді Вінницької міської територіальної громади на 2024-2026 роки»</a:t>
            </a:r>
          </a:p>
        </p:txBody>
      </p:sp>
    </p:spTree>
    <p:extLst>
      <p:ext uri="{BB962C8B-B14F-4D97-AF65-F5344CB8AC3E}">
        <p14:creationId xmlns:p14="http://schemas.microsoft.com/office/powerpoint/2010/main" val="1112497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theme/theme1.xml><?xml version="1.0" encoding="utf-8"?>
<a:theme xmlns:a="http://schemas.openxmlformats.org/drawingml/2006/main" name="Тема Office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82D82767A9A1BE498DE040BCC2977CEF" ma:contentTypeVersion="0" ma:contentTypeDescription="Створення нового документа." ma:contentTypeScope="" ma:versionID="9f8ddc62ac1c8673648a3830367a174b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c0cebb24628af8e57c4c5575463c9c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вмісту"/>
        <xsd:element ref="dc:title" minOccurs="0" maxOccurs="1" ma:index="4" ma:displayName="Заголовок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752C2BD-B8F9-47FC-BCBB-D014957ED8B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F17FD1DB-3E51-4F1F-A8FC-ADE795EB3C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BA5D0D4-3F60-4E4F-8017-1674369AC355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1249</TotalTime>
  <Words>396</Words>
  <Application>Microsoft Office PowerPoint</Application>
  <PresentationFormat>Екран (16:9)</PresentationFormat>
  <Paragraphs>37</Paragraphs>
  <Slides>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Vinnytsia Sans</vt:lpstr>
      <vt:lpstr>Wingdings</vt:lpstr>
      <vt:lpstr>Тема Office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Мірчук Сергій Валерійович</dc:creator>
  <cp:lastModifiedBy>Войтович Олена Олександрівна</cp:lastModifiedBy>
  <cp:revision>117</cp:revision>
  <cp:lastPrinted>2024-01-16T07:52:52Z</cp:lastPrinted>
  <dcterms:created xsi:type="dcterms:W3CDTF">2020-06-23T09:28:56Z</dcterms:created>
  <dcterms:modified xsi:type="dcterms:W3CDTF">2025-01-30T13:45:26Z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0x01010082D82767A9A1BE498DE040BCC2977CEF</vt:lpwstr>
  </property>
</Properties>
</file>